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Telegraf Bold" charset="1" panose="00000800000000000000"/>
      <p:regular r:id="rId12"/>
    </p:embeddedFont>
    <p:embeddedFont>
      <p:font typeface="Cy Grotesk Wide Bold" charset="1" panose="00000805000000000000"/>
      <p:regular r:id="rId13"/>
    </p:embeddedFont>
    <p:embeddedFont>
      <p:font typeface="Telegraf" charset="1" panose="000005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Relationship Id="rId3" Target="../media/image2.gi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literaryguides.com/an-introduction-to-unique-literary-genre/#elementor-toc__heading-anchor-14" TargetMode="External" Type="http://schemas.openxmlformats.org/officeDocument/2006/relationships/hyperlink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gif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73768" y="838381"/>
            <a:ext cx="3921551" cy="171378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437370" y="172398"/>
            <a:ext cx="6731788" cy="1952219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-147454" y="7674824"/>
            <a:ext cx="18649704" cy="3101111"/>
            <a:chOff x="0" y="0"/>
            <a:chExt cx="24866272" cy="4134815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4866272" cy="4134815"/>
              <a:chOff x="0" y="0"/>
              <a:chExt cx="4911856" cy="81675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4911856" cy="816754"/>
              </a:xfrm>
              <a:custGeom>
                <a:avLst/>
                <a:gdLst/>
                <a:ahLst/>
                <a:cxnLst/>
                <a:rect r="r" b="b" t="t" l="l"/>
                <a:pathLst>
                  <a:path h="816754" w="4911856">
                    <a:moveTo>
                      <a:pt x="0" y="0"/>
                    </a:moveTo>
                    <a:lnTo>
                      <a:pt x="4911856" y="0"/>
                    </a:lnTo>
                    <a:lnTo>
                      <a:pt x="4911856" y="816754"/>
                    </a:lnTo>
                    <a:lnTo>
                      <a:pt x="0" y="816754"/>
                    </a:lnTo>
                    <a:close/>
                  </a:path>
                </a:pathLst>
              </a:custGeom>
              <a:solidFill>
                <a:srgbClr val="8D8993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28575"/>
                <a:ext cx="4911856" cy="84532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568205" y="1385434"/>
              <a:ext cx="3539580" cy="681974"/>
              <a:chOff x="0" y="0"/>
              <a:chExt cx="699176" cy="134711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99176" cy="134711"/>
              </a:xfrm>
              <a:custGeom>
                <a:avLst/>
                <a:gdLst/>
                <a:ahLst/>
                <a:cxnLst/>
                <a:rect r="r" b="b" t="t" l="l"/>
                <a:pathLst>
                  <a:path h="134711" w="699176">
                    <a:moveTo>
                      <a:pt x="0" y="0"/>
                    </a:moveTo>
                    <a:lnTo>
                      <a:pt x="699176" y="0"/>
                    </a:lnTo>
                    <a:lnTo>
                      <a:pt x="699176" y="134711"/>
                    </a:lnTo>
                    <a:lnTo>
                      <a:pt x="0" y="13471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19050"/>
                <a:ext cx="699176" cy="1537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7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7841569" y="1385434"/>
              <a:ext cx="3539580" cy="681974"/>
              <a:chOff x="0" y="0"/>
              <a:chExt cx="699176" cy="134711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99176" cy="134711"/>
              </a:xfrm>
              <a:custGeom>
                <a:avLst/>
                <a:gdLst/>
                <a:ahLst/>
                <a:cxnLst/>
                <a:rect r="r" b="b" t="t" l="l"/>
                <a:pathLst>
                  <a:path h="134711" w="699176">
                    <a:moveTo>
                      <a:pt x="0" y="0"/>
                    </a:moveTo>
                    <a:lnTo>
                      <a:pt x="699176" y="0"/>
                    </a:lnTo>
                    <a:lnTo>
                      <a:pt x="699176" y="134711"/>
                    </a:lnTo>
                    <a:lnTo>
                      <a:pt x="0" y="13471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19050"/>
                <a:ext cx="699176" cy="1537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7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14114932" y="1385434"/>
              <a:ext cx="3539580" cy="681974"/>
              <a:chOff x="0" y="0"/>
              <a:chExt cx="699176" cy="134711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99176" cy="134711"/>
              </a:xfrm>
              <a:custGeom>
                <a:avLst/>
                <a:gdLst/>
                <a:ahLst/>
                <a:cxnLst/>
                <a:rect r="r" b="b" t="t" l="l"/>
                <a:pathLst>
                  <a:path h="134711" w="699176">
                    <a:moveTo>
                      <a:pt x="0" y="0"/>
                    </a:moveTo>
                    <a:lnTo>
                      <a:pt x="699176" y="0"/>
                    </a:lnTo>
                    <a:lnTo>
                      <a:pt x="699176" y="134711"/>
                    </a:lnTo>
                    <a:lnTo>
                      <a:pt x="0" y="13471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19050"/>
                <a:ext cx="699176" cy="1537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79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20388296" y="1385434"/>
              <a:ext cx="3539580" cy="681974"/>
              <a:chOff x="0" y="0"/>
              <a:chExt cx="699176" cy="13471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699176" cy="134711"/>
              </a:xfrm>
              <a:custGeom>
                <a:avLst/>
                <a:gdLst/>
                <a:ahLst/>
                <a:cxnLst/>
                <a:rect r="r" b="b" t="t" l="l"/>
                <a:pathLst>
                  <a:path h="134711" w="699176">
                    <a:moveTo>
                      <a:pt x="0" y="0"/>
                    </a:moveTo>
                    <a:lnTo>
                      <a:pt x="699176" y="0"/>
                    </a:lnTo>
                    <a:lnTo>
                      <a:pt x="699176" y="134711"/>
                    </a:lnTo>
                    <a:lnTo>
                      <a:pt x="0" y="13471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19050"/>
                <a:ext cx="699176" cy="1537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79"/>
                  </a:lnSpc>
                </a:pP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0">
            <a:off x="4057695" y="1028700"/>
            <a:ext cx="10172609" cy="6083334"/>
            <a:chOff x="0" y="0"/>
            <a:chExt cx="13563479" cy="8111112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13563479" cy="8111112"/>
              <a:chOff x="0" y="0"/>
              <a:chExt cx="2679206" cy="1602195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679206" cy="1602195"/>
              </a:xfrm>
              <a:custGeom>
                <a:avLst/>
                <a:gdLst/>
                <a:ahLst/>
                <a:cxnLst/>
                <a:rect r="r" b="b" t="t" l="l"/>
                <a:pathLst>
                  <a:path h="1602195" w="2679206">
                    <a:moveTo>
                      <a:pt x="38053" y="0"/>
                    </a:moveTo>
                    <a:lnTo>
                      <a:pt x="2641153" y="0"/>
                    </a:lnTo>
                    <a:cubicBezTo>
                      <a:pt x="2651245" y="0"/>
                      <a:pt x="2660924" y="4009"/>
                      <a:pt x="2668060" y="11145"/>
                    </a:cubicBezTo>
                    <a:cubicBezTo>
                      <a:pt x="2675197" y="18282"/>
                      <a:pt x="2679206" y="27961"/>
                      <a:pt x="2679206" y="38053"/>
                    </a:cubicBezTo>
                    <a:lnTo>
                      <a:pt x="2679206" y="1564142"/>
                    </a:lnTo>
                    <a:cubicBezTo>
                      <a:pt x="2679206" y="1585158"/>
                      <a:pt x="2662169" y="1602195"/>
                      <a:pt x="2641153" y="1602195"/>
                    </a:cubicBezTo>
                    <a:lnTo>
                      <a:pt x="38053" y="1602195"/>
                    </a:lnTo>
                    <a:cubicBezTo>
                      <a:pt x="27961" y="1602195"/>
                      <a:pt x="18282" y="1598186"/>
                      <a:pt x="11145" y="1591050"/>
                    </a:cubicBezTo>
                    <a:cubicBezTo>
                      <a:pt x="4009" y="1583913"/>
                      <a:pt x="0" y="1574235"/>
                      <a:pt x="0" y="1564142"/>
                    </a:cubicBezTo>
                    <a:lnTo>
                      <a:pt x="0" y="38053"/>
                    </a:lnTo>
                    <a:cubicBezTo>
                      <a:pt x="0" y="17037"/>
                      <a:pt x="17037" y="0"/>
                      <a:pt x="38053" y="0"/>
                    </a:cubicBezTo>
                    <a:close/>
                  </a:path>
                </a:pathLst>
              </a:custGeom>
              <a:solidFill>
                <a:srgbClr val="F8C64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28575"/>
                <a:ext cx="2679206" cy="16307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50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327819" y="327577"/>
              <a:ext cx="12907842" cy="7455958"/>
              <a:chOff x="0" y="0"/>
              <a:chExt cx="2549697" cy="1472782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549697" cy="1472782"/>
              </a:xfrm>
              <a:custGeom>
                <a:avLst/>
                <a:gdLst/>
                <a:ahLst/>
                <a:cxnLst/>
                <a:rect r="r" b="b" t="t" l="l"/>
                <a:pathLst>
                  <a:path h="1472782" w="2549697">
                    <a:moveTo>
                      <a:pt x="39986" y="0"/>
                    </a:moveTo>
                    <a:lnTo>
                      <a:pt x="2509712" y="0"/>
                    </a:lnTo>
                    <a:cubicBezTo>
                      <a:pt x="2531795" y="0"/>
                      <a:pt x="2549697" y="17902"/>
                      <a:pt x="2549697" y="39986"/>
                    </a:cubicBezTo>
                    <a:lnTo>
                      <a:pt x="2549697" y="1432796"/>
                    </a:lnTo>
                    <a:cubicBezTo>
                      <a:pt x="2549697" y="1443401"/>
                      <a:pt x="2545485" y="1453572"/>
                      <a:pt x="2537986" y="1461070"/>
                    </a:cubicBezTo>
                    <a:cubicBezTo>
                      <a:pt x="2530487" y="1468569"/>
                      <a:pt x="2520317" y="1472782"/>
                      <a:pt x="2509712" y="1472782"/>
                    </a:cubicBezTo>
                    <a:lnTo>
                      <a:pt x="39986" y="1472782"/>
                    </a:lnTo>
                    <a:cubicBezTo>
                      <a:pt x="29381" y="1472782"/>
                      <a:pt x="19210" y="1468569"/>
                      <a:pt x="11712" y="1461070"/>
                    </a:cubicBezTo>
                    <a:cubicBezTo>
                      <a:pt x="4213" y="1453572"/>
                      <a:pt x="0" y="1443401"/>
                      <a:pt x="0" y="1432796"/>
                    </a:cubicBezTo>
                    <a:lnTo>
                      <a:pt x="0" y="39986"/>
                    </a:lnTo>
                    <a:cubicBezTo>
                      <a:pt x="0" y="29381"/>
                      <a:pt x="4213" y="19210"/>
                      <a:pt x="11712" y="11712"/>
                    </a:cubicBezTo>
                    <a:cubicBezTo>
                      <a:pt x="19210" y="4213"/>
                      <a:pt x="29381" y="0"/>
                      <a:pt x="399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28575"/>
                <a:ext cx="2549697" cy="15013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50"/>
                  </a:lnSpc>
                </a:pPr>
              </a:p>
            </p:txBody>
          </p:sp>
        </p:grpSp>
      </p:grpSp>
      <p:grpSp>
        <p:nvGrpSpPr>
          <p:cNvPr name="Group 27" id="27"/>
          <p:cNvGrpSpPr/>
          <p:nvPr/>
        </p:nvGrpSpPr>
        <p:grpSpPr>
          <a:xfrm rot="0">
            <a:off x="4623047" y="2093755"/>
            <a:ext cx="9041906" cy="3953223"/>
            <a:chOff x="0" y="0"/>
            <a:chExt cx="12055875" cy="5270965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3720506"/>
              <a:ext cx="12055875" cy="1550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49"/>
                </a:lnSpc>
              </a:pPr>
              <a:r>
                <a:rPr lang="en-US" b="true" sz="3499" spc="-87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Observing why interactive content can boost engagement.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28575"/>
              <a:ext cx="12055875" cy="35011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0235"/>
                </a:lnSpc>
                <a:spcBef>
                  <a:spcPct val="0"/>
                </a:spcBef>
              </a:pPr>
              <a:r>
                <a:rPr lang="en-US" b="true" sz="8900">
                  <a:solidFill>
                    <a:srgbClr val="000000"/>
                  </a:solidFill>
                  <a:latin typeface="Cy Grotesk Wide Bold"/>
                  <a:ea typeface="Cy Grotesk Wide Bold"/>
                  <a:cs typeface="Cy Grotesk Wide Bold"/>
                  <a:sym typeface="Cy Grotesk Wide Bold"/>
                </a:rPr>
                <a:t>INTERACTIVE CONTENT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C6E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7454" y="9017841"/>
            <a:ext cx="18666486" cy="1758093"/>
            <a:chOff x="0" y="0"/>
            <a:chExt cx="24888648" cy="2344125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866272" cy="2344125"/>
              <a:chOff x="0" y="0"/>
              <a:chExt cx="4911856" cy="463037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911856" cy="463037"/>
              </a:xfrm>
              <a:custGeom>
                <a:avLst/>
                <a:gdLst/>
                <a:ahLst/>
                <a:cxnLst/>
                <a:rect r="r" b="b" t="t" l="l"/>
                <a:pathLst>
                  <a:path h="463037" w="4911856">
                    <a:moveTo>
                      <a:pt x="0" y="0"/>
                    </a:moveTo>
                    <a:lnTo>
                      <a:pt x="4911856" y="0"/>
                    </a:lnTo>
                    <a:lnTo>
                      <a:pt x="4911856" y="463037"/>
                    </a:lnTo>
                    <a:lnTo>
                      <a:pt x="0" y="463037"/>
                    </a:lnTo>
                    <a:close/>
                  </a:path>
                </a:pathLst>
              </a:custGeom>
              <a:solidFill>
                <a:srgbClr val="8D8993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4911856" cy="49161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10332152" y="653752"/>
              <a:ext cx="3359287" cy="323618"/>
              <a:chOff x="0" y="0"/>
              <a:chExt cx="699176" cy="6735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99176" cy="67355"/>
              </a:xfrm>
              <a:custGeom>
                <a:avLst/>
                <a:gdLst/>
                <a:ahLst/>
                <a:cxnLst/>
                <a:rect r="r" b="b" t="t" l="l"/>
                <a:pathLst>
                  <a:path h="67355" w="699176">
                    <a:moveTo>
                      <a:pt x="0" y="0"/>
                    </a:moveTo>
                    <a:lnTo>
                      <a:pt x="699176" y="0"/>
                    </a:lnTo>
                    <a:lnTo>
                      <a:pt x="699176" y="67355"/>
                    </a:lnTo>
                    <a:lnTo>
                      <a:pt x="0" y="67355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19050"/>
                <a:ext cx="699176" cy="86405"/>
              </a:xfrm>
              <a:prstGeom prst="rect">
                <a:avLst/>
              </a:prstGeom>
            </p:spPr>
            <p:txBody>
              <a:bodyPr anchor="ctr" rtlCol="false" tIns="48212" lIns="48212" bIns="48212" rIns="48212"/>
              <a:lstStyle/>
              <a:p>
                <a:pPr algn="ctr">
                  <a:lnSpc>
                    <a:spcPts val="2079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15930757" y="653752"/>
              <a:ext cx="3359287" cy="323618"/>
              <a:chOff x="0" y="0"/>
              <a:chExt cx="699176" cy="6735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99176" cy="67355"/>
              </a:xfrm>
              <a:custGeom>
                <a:avLst/>
                <a:gdLst/>
                <a:ahLst/>
                <a:cxnLst/>
                <a:rect r="r" b="b" t="t" l="l"/>
                <a:pathLst>
                  <a:path h="67355" w="699176">
                    <a:moveTo>
                      <a:pt x="0" y="0"/>
                    </a:moveTo>
                    <a:lnTo>
                      <a:pt x="699176" y="0"/>
                    </a:lnTo>
                    <a:lnTo>
                      <a:pt x="699176" y="67355"/>
                    </a:lnTo>
                    <a:lnTo>
                      <a:pt x="0" y="67355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19050"/>
                <a:ext cx="699176" cy="86405"/>
              </a:xfrm>
              <a:prstGeom prst="rect">
                <a:avLst/>
              </a:prstGeom>
            </p:spPr>
            <p:txBody>
              <a:bodyPr anchor="ctr" rtlCol="false" tIns="48212" lIns="48212" bIns="48212" rIns="48212"/>
              <a:lstStyle/>
              <a:p>
                <a:pPr algn="ctr">
                  <a:lnSpc>
                    <a:spcPts val="207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21529361" y="653752"/>
              <a:ext cx="3359287" cy="323618"/>
              <a:chOff x="0" y="0"/>
              <a:chExt cx="699176" cy="6735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99176" cy="67355"/>
              </a:xfrm>
              <a:custGeom>
                <a:avLst/>
                <a:gdLst/>
                <a:ahLst/>
                <a:cxnLst/>
                <a:rect r="r" b="b" t="t" l="l"/>
                <a:pathLst>
                  <a:path h="67355" w="699176">
                    <a:moveTo>
                      <a:pt x="0" y="0"/>
                    </a:moveTo>
                    <a:lnTo>
                      <a:pt x="699176" y="0"/>
                    </a:lnTo>
                    <a:lnTo>
                      <a:pt x="699176" y="67355"/>
                    </a:lnTo>
                    <a:lnTo>
                      <a:pt x="0" y="67355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19050"/>
                <a:ext cx="699176" cy="86405"/>
              </a:xfrm>
              <a:prstGeom prst="rect">
                <a:avLst/>
              </a:prstGeom>
            </p:spPr>
            <p:txBody>
              <a:bodyPr anchor="ctr" rtlCol="false" tIns="48212" lIns="48212" bIns="48212" rIns="48212"/>
              <a:lstStyle/>
              <a:p>
                <a:pPr algn="ctr">
                  <a:lnSpc>
                    <a:spcPts val="2079"/>
                  </a:lnSpc>
                </a:pPr>
              </a:p>
            </p:txBody>
          </p:sp>
        </p:grpSp>
      </p:grpSp>
      <p:grpSp>
        <p:nvGrpSpPr>
          <p:cNvPr name="Group 15" id="15"/>
          <p:cNvGrpSpPr/>
          <p:nvPr/>
        </p:nvGrpSpPr>
        <p:grpSpPr>
          <a:xfrm rot="0">
            <a:off x="-265775" y="-476127"/>
            <a:ext cx="8117303" cy="11304333"/>
            <a:chOff x="0" y="0"/>
            <a:chExt cx="2137890" cy="297727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37890" cy="2977273"/>
            </a:xfrm>
            <a:custGeom>
              <a:avLst/>
              <a:gdLst/>
              <a:ahLst/>
              <a:cxnLst/>
              <a:rect r="r" b="b" t="t" l="l"/>
              <a:pathLst>
                <a:path h="2977273" w="2137890">
                  <a:moveTo>
                    <a:pt x="47688" y="0"/>
                  </a:moveTo>
                  <a:lnTo>
                    <a:pt x="2090203" y="0"/>
                  </a:lnTo>
                  <a:cubicBezTo>
                    <a:pt x="2102850" y="0"/>
                    <a:pt x="2114980" y="5024"/>
                    <a:pt x="2123923" y="13967"/>
                  </a:cubicBezTo>
                  <a:cubicBezTo>
                    <a:pt x="2132866" y="22911"/>
                    <a:pt x="2137890" y="35040"/>
                    <a:pt x="2137890" y="47688"/>
                  </a:cubicBezTo>
                  <a:lnTo>
                    <a:pt x="2137890" y="2929585"/>
                  </a:lnTo>
                  <a:cubicBezTo>
                    <a:pt x="2137890" y="2942233"/>
                    <a:pt x="2132866" y="2954362"/>
                    <a:pt x="2123923" y="2963305"/>
                  </a:cubicBezTo>
                  <a:cubicBezTo>
                    <a:pt x="2114980" y="2972248"/>
                    <a:pt x="2102850" y="2977273"/>
                    <a:pt x="2090203" y="2977273"/>
                  </a:cubicBezTo>
                  <a:lnTo>
                    <a:pt x="47688" y="2977273"/>
                  </a:lnTo>
                  <a:cubicBezTo>
                    <a:pt x="35040" y="2977273"/>
                    <a:pt x="22911" y="2972248"/>
                    <a:pt x="13967" y="2963305"/>
                  </a:cubicBezTo>
                  <a:cubicBezTo>
                    <a:pt x="5024" y="2954362"/>
                    <a:pt x="0" y="2942233"/>
                    <a:pt x="0" y="2929585"/>
                  </a:cubicBezTo>
                  <a:lnTo>
                    <a:pt x="0" y="47688"/>
                  </a:lnTo>
                  <a:cubicBezTo>
                    <a:pt x="0" y="35040"/>
                    <a:pt x="5024" y="22911"/>
                    <a:pt x="13967" y="13967"/>
                  </a:cubicBezTo>
                  <a:cubicBezTo>
                    <a:pt x="22911" y="5024"/>
                    <a:pt x="35040" y="0"/>
                    <a:pt x="47688" y="0"/>
                  </a:cubicBezTo>
                  <a:close/>
                </a:path>
              </a:pathLst>
            </a:custGeom>
            <a:solidFill>
              <a:srgbClr val="C9DAD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2137890" cy="30058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8653100" y="962025"/>
            <a:ext cx="8606200" cy="2121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Interactive content insists the reader to participate for more deliberate engagement, turning the readers from passive to active participants.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2534229" y="5176039"/>
            <a:ext cx="3032783" cy="177232"/>
            <a:chOff x="0" y="0"/>
            <a:chExt cx="798758" cy="4667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98758" cy="46679"/>
            </a:xfrm>
            <a:custGeom>
              <a:avLst/>
              <a:gdLst/>
              <a:ahLst/>
              <a:cxnLst/>
              <a:rect r="r" b="b" t="t" l="l"/>
              <a:pathLst>
                <a:path h="46679" w="798758">
                  <a:moveTo>
                    <a:pt x="0" y="0"/>
                  </a:moveTo>
                  <a:lnTo>
                    <a:pt x="798758" y="0"/>
                  </a:lnTo>
                  <a:lnTo>
                    <a:pt x="798758" y="46679"/>
                  </a:lnTo>
                  <a:lnTo>
                    <a:pt x="0" y="46679"/>
                  </a:lnTo>
                  <a:close/>
                </a:path>
              </a:pathLst>
            </a:custGeom>
            <a:solidFill>
              <a:srgbClr val="F8C64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798758" cy="752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0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028700" y="5842740"/>
            <a:ext cx="6043841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Think of the different ways you can make your blog interactive.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2625183"/>
            <a:ext cx="6043841" cy="1937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89"/>
              </a:lnSpc>
              <a:spcBef>
                <a:spcPct val="0"/>
              </a:spcBef>
            </a:pPr>
            <a:r>
              <a:rPr lang="en-US" b="true" sz="6600" strike="noStrike" u="none">
                <a:solidFill>
                  <a:srgbClr val="00000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WELCOME STUDENTS!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653100" y="3506989"/>
            <a:ext cx="8621166" cy="100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b="true" sz="32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What else makes your content distraction free?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7454" y="8899415"/>
            <a:ext cx="18649704" cy="1876520"/>
            <a:chOff x="0" y="0"/>
            <a:chExt cx="4911856" cy="4942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11856" cy="494228"/>
            </a:xfrm>
            <a:custGeom>
              <a:avLst/>
              <a:gdLst/>
              <a:ahLst/>
              <a:cxnLst/>
              <a:rect r="r" b="b" t="t" l="l"/>
              <a:pathLst>
                <a:path h="494228" w="4911856">
                  <a:moveTo>
                    <a:pt x="0" y="0"/>
                  </a:moveTo>
                  <a:lnTo>
                    <a:pt x="4911856" y="0"/>
                  </a:lnTo>
                  <a:lnTo>
                    <a:pt x="4911856" y="494228"/>
                  </a:lnTo>
                  <a:lnTo>
                    <a:pt x="0" y="494228"/>
                  </a:lnTo>
                  <a:close/>
                </a:path>
              </a:pathLst>
            </a:custGeom>
            <a:solidFill>
              <a:srgbClr val="9DB7B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4911856" cy="5228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100351" y="5143500"/>
            <a:ext cx="5765848" cy="4937746"/>
          </a:xfrm>
          <a:custGeom>
            <a:avLst/>
            <a:gdLst/>
            <a:ahLst/>
            <a:cxnLst/>
            <a:rect r="r" b="b" t="t" l="l"/>
            <a:pathLst>
              <a:path h="4937746" w="5765848">
                <a:moveTo>
                  <a:pt x="0" y="0"/>
                </a:moveTo>
                <a:lnTo>
                  <a:pt x="5765847" y="0"/>
                </a:lnTo>
                <a:lnTo>
                  <a:pt x="5765847" y="4937746"/>
                </a:lnTo>
                <a:lnTo>
                  <a:pt x="0" y="4937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265775" y="-476127"/>
            <a:ext cx="8117303" cy="11304333"/>
            <a:chOff x="0" y="0"/>
            <a:chExt cx="2137890" cy="297727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37890" cy="2977273"/>
            </a:xfrm>
            <a:custGeom>
              <a:avLst/>
              <a:gdLst/>
              <a:ahLst/>
              <a:cxnLst/>
              <a:rect r="r" b="b" t="t" l="l"/>
              <a:pathLst>
                <a:path h="2977273" w="2137890">
                  <a:moveTo>
                    <a:pt x="47688" y="0"/>
                  </a:moveTo>
                  <a:lnTo>
                    <a:pt x="2090203" y="0"/>
                  </a:lnTo>
                  <a:cubicBezTo>
                    <a:pt x="2102850" y="0"/>
                    <a:pt x="2114980" y="5024"/>
                    <a:pt x="2123923" y="13967"/>
                  </a:cubicBezTo>
                  <a:cubicBezTo>
                    <a:pt x="2132866" y="22911"/>
                    <a:pt x="2137890" y="35040"/>
                    <a:pt x="2137890" y="47688"/>
                  </a:cubicBezTo>
                  <a:lnTo>
                    <a:pt x="2137890" y="2929585"/>
                  </a:lnTo>
                  <a:cubicBezTo>
                    <a:pt x="2137890" y="2942233"/>
                    <a:pt x="2132866" y="2954362"/>
                    <a:pt x="2123923" y="2963305"/>
                  </a:cubicBezTo>
                  <a:cubicBezTo>
                    <a:pt x="2114980" y="2972248"/>
                    <a:pt x="2102850" y="2977273"/>
                    <a:pt x="2090203" y="2977273"/>
                  </a:cubicBezTo>
                  <a:lnTo>
                    <a:pt x="47688" y="2977273"/>
                  </a:lnTo>
                  <a:cubicBezTo>
                    <a:pt x="35040" y="2977273"/>
                    <a:pt x="22911" y="2972248"/>
                    <a:pt x="13967" y="2963305"/>
                  </a:cubicBezTo>
                  <a:cubicBezTo>
                    <a:pt x="5024" y="2954362"/>
                    <a:pt x="0" y="2942233"/>
                    <a:pt x="0" y="2929585"/>
                  </a:cubicBezTo>
                  <a:lnTo>
                    <a:pt x="0" y="47688"/>
                  </a:lnTo>
                  <a:cubicBezTo>
                    <a:pt x="0" y="35040"/>
                    <a:pt x="5024" y="22911"/>
                    <a:pt x="13967" y="13967"/>
                  </a:cubicBezTo>
                  <a:cubicBezTo>
                    <a:pt x="22911" y="5024"/>
                    <a:pt x="35040" y="0"/>
                    <a:pt x="47688" y="0"/>
                  </a:cubicBezTo>
                  <a:close/>
                </a:path>
              </a:pathLst>
            </a:custGeom>
            <a:solidFill>
              <a:srgbClr val="C9DAD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2137890" cy="30058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707249" y="1028700"/>
            <a:ext cx="8552051" cy="3886682"/>
            <a:chOff x="0" y="0"/>
            <a:chExt cx="2252392" cy="102365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52392" cy="1023653"/>
            </a:xfrm>
            <a:custGeom>
              <a:avLst/>
              <a:gdLst/>
              <a:ahLst/>
              <a:cxnLst/>
              <a:rect r="r" b="b" t="t" l="l"/>
              <a:pathLst>
                <a:path h="1023653" w="2252392">
                  <a:moveTo>
                    <a:pt x="45264" y="0"/>
                  </a:moveTo>
                  <a:lnTo>
                    <a:pt x="2207128" y="0"/>
                  </a:lnTo>
                  <a:cubicBezTo>
                    <a:pt x="2232127" y="0"/>
                    <a:pt x="2252392" y="20265"/>
                    <a:pt x="2252392" y="45264"/>
                  </a:cubicBezTo>
                  <a:lnTo>
                    <a:pt x="2252392" y="978389"/>
                  </a:lnTo>
                  <a:cubicBezTo>
                    <a:pt x="2252392" y="1003388"/>
                    <a:pt x="2232127" y="1023653"/>
                    <a:pt x="2207128" y="1023653"/>
                  </a:cubicBezTo>
                  <a:lnTo>
                    <a:pt x="45264" y="1023653"/>
                  </a:lnTo>
                  <a:cubicBezTo>
                    <a:pt x="20265" y="1023653"/>
                    <a:pt x="0" y="1003388"/>
                    <a:pt x="0" y="978389"/>
                  </a:cubicBezTo>
                  <a:lnTo>
                    <a:pt x="0" y="45264"/>
                  </a:lnTo>
                  <a:cubicBezTo>
                    <a:pt x="0" y="20265"/>
                    <a:pt x="20265" y="0"/>
                    <a:pt x="45264" y="0"/>
                  </a:cubicBezTo>
                  <a:close/>
                </a:path>
              </a:pathLst>
            </a:custGeom>
            <a:solidFill>
              <a:srgbClr val="F8C64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2252392" cy="1052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965866" y="1274238"/>
            <a:ext cx="8034817" cy="3395606"/>
            <a:chOff x="0" y="0"/>
            <a:chExt cx="2116166" cy="8943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16166" cy="894316"/>
            </a:xfrm>
            <a:custGeom>
              <a:avLst/>
              <a:gdLst/>
              <a:ahLst/>
              <a:cxnLst/>
              <a:rect r="r" b="b" t="t" l="l"/>
              <a:pathLst>
                <a:path h="894316" w="2116166">
                  <a:moveTo>
                    <a:pt x="48177" y="0"/>
                  </a:moveTo>
                  <a:lnTo>
                    <a:pt x="2067989" y="0"/>
                  </a:lnTo>
                  <a:cubicBezTo>
                    <a:pt x="2094596" y="0"/>
                    <a:pt x="2116166" y="21570"/>
                    <a:pt x="2116166" y="48177"/>
                  </a:cubicBezTo>
                  <a:lnTo>
                    <a:pt x="2116166" y="846139"/>
                  </a:lnTo>
                  <a:cubicBezTo>
                    <a:pt x="2116166" y="872746"/>
                    <a:pt x="2094596" y="894316"/>
                    <a:pt x="2067989" y="894316"/>
                  </a:cubicBezTo>
                  <a:lnTo>
                    <a:pt x="48177" y="894316"/>
                  </a:lnTo>
                  <a:cubicBezTo>
                    <a:pt x="21570" y="894316"/>
                    <a:pt x="0" y="872746"/>
                    <a:pt x="0" y="846139"/>
                  </a:cubicBezTo>
                  <a:lnTo>
                    <a:pt x="0" y="48177"/>
                  </a:lnTo>
                  <a:cubicBezTo>
                    <a:pt x="0" y="21570"/>
                    <a:pt x="21570" y="0"/>
                    <a:pt x="4817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2116166" cy="9228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84222" y="1015534"/>
            <a:ext cx="6043841" cy="8255932"/>
            <a:chOff x="0" y="0"/>
            <a:chExt cx="8058455" cy="11007909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5372284"/>
              <a:ext cx="8058455" cy="5635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55649" indent="-377824" lvl="1">
                <a:lnSpc>
                  <a:spcPts val="4199"/>
                </a:lnSpc>
                <a:buFont typeface="Arial"/>
                <a:buChar char="•"/>
              </a:pPr>
              <a:r>
                <a:rPr lang="en-US" sz="34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Context-aware, AI-powered interaction</a:t>
              </a:r>
            </a:p>
            <a:p>
              <a:pPr algn="l">
                <a:lnSpc>
                  <a:spcPts val="4199"/>
                </a:lnSpc>
              </a:pPr>
            </a:p>
            <a:p>
              <a:pPr algn="l" marL="755649" indent="-377824" lvl="1">
                <a:lnSpc>
                  <a:spcPts val="4199"/>
                </a:lnSpc>
                <a:buFont typeface="Arial"/>
                <a:buChar char="•"/>
              </a:pPr>
              <a:r>
                <a:rPr lang="en-US" sz="34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Immersive AR- and VR-responsive content</a:t>
              </a:r>
            </a:p>
            <a:p>
              <a:pPr algn="l">
                <a:lnSpc>
                  <a:spcPts val="4199"/>
                </a:lnSpc>
              </a:pPr>
            </a:p>
            <a:p>
              <a:pPr algn="l" marL="755649" indent="-377824" lvl="1">
                <a:lnSpc>
                  <a:spcPts val="4199"/>
                </a:lnSpc>
                <a:buFont typeface="Arial"/>
                <a:buChar char="•"/>
              </a:pPr>
              <a:r>
                <a:rPr lang="en-US" sz="34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Quizzes, puzzles, polls, and infographics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28575"/>
              <a:ext cx="8058455" cy="38754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589"/>
                </a:lnSpc>
                <a:spcBef>
                  <a:spcPct val="0"/>
                </a:spcBef>
              </a:pPr>
              <a:r>
                <a:rPr lang="en-US" b="true" sz="6600">
                  <a:solidFill>
                    <a:srgbClr val="000000"/>
                  </a:solidFill>
                  <a:latin typeface="Cy Grotesk Wide Bold"/>
                  <a:ea typeface="Cy Grotesk Wide Bold"/>
                  <a:cs typeface="Cy Grotesk Wide Bold"/>
                  <a:sym typeface="Cy Grotesk Wide Bold"/>
                </a:rPr>
                <a:t>I.C. COMES IN VARIETY IN 2025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0">
              <a:off x="2221056" y="4543789"/>
              <a:ext cx="4043710" cy="236310"/>
              <a:chOff x="0" y="0"/>
              <a:chExt cx="798758" cy="46679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98758" cy="46679"/>
              </a:xfrm>
              <a:custGeom>
                <a:avLst/>
                <a:gdLst/>
                <a:ahLst/>
                <a:cxnLst/>
                <a:rect r="r" b="b" t="t" l="l"/>
                <a:pathLst>
                  <a:path h="46679" w="798758">
                    <a:moveTo>
                      <a:pt x="0" y="0"/>
                    </a:moveTo>
                    <a:lnTo>
                      <a:pt x="798758" y="0"/>
                    </a:lnTo>
                    <a:lnTo>
                      <a:pt x="798758" y="46679"/>
                    </a:lnTo>
                    <a:lnTo>
                      <a:pt x="0" y="46679"/>
                    </a:lnTo>
                    <a:close/>
                  </a:path>
                </a:pathLst>
              </a:custGeom>
              <a:solidFill>
                <a:srgbClr val="F8C64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798758" cy="7525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50"/>
                  </a:lnSpc>
                </a:pPr>
              </a:p>
            </p:txBody>
          </p:sp>
        </p:grpSp>
      </p:grpSp>
      <p:sp>
        <p:nvSpPr>
          <p:cNvPr name="TextBox 21" id="21"/>
          <p:cNvSpPr txBox="true"/>
          <p:nvPr/>
        </p:nvSpPr>
        <p:spPr>
          <a:xfrm rot="0">
            <a:off x="9335095" y="1467091"/>
            <a:ext cx="7296360" cy="2943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Did you know: Stastically, it generates 52.6% more engagement than static content, retains users on site longer (average 13 minutes vs. 8.5 minutes for static content), and increases brand memorability.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65449" y="4724547"/>
            <a:ext cx="4833436" cy="1021690"/>
            <a:chOff x="0" y="0"/>
            <a:chExt cx="1273004" cy="2690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3004" cy="269087"/>
            </a:xfrm>
            <a:custGeom>
              <a:avLst/>
              <a:gdLst/>
              <a:ahLst/>
              <a:cxnLst/>
              <a:rect r="r" b="b" t="t" l="l"/>
              <a:pathLst>
                <a:path h="269087" w="1273004">
                  <a:moveTo>
                    <a:pt x="80087" y="0"/>
                  </a:moveTo>
                  <a:lnTo>
                    <a:pt x="1192917" y="0"/>
                  </a:lnTo>
                  <a:cubicBezTo>
                    <a:pt x="1214157" y="0"/>
                    <a:pt x="1234527" y="8438"/>
                    <a:pt x="1249547" y="23457"/>
                  </a:cubicBezTo>
                  <a:cubicBezTo>
                    <a:pt x="1264566" y="38476"/>
                    <a:pt x="1273004" y="58847"/>
                    <a:pt x="1273004" y="80087"/>
                  </a:cubicBezTo>
                  <a:lnTo>
                    <a:pt x="1273004" y="189000"/>
                  </a:lnTo>
                  <a:cubicBezTo>
                    <a:pt x="1273004" y="233231"/>
                    <a:pt x="1237147" y="269087"/>
                    <a:pt x="1192917" y="269087"/>
                  </a:cubicBezTo>
                  <a:lnTo>
                    <a:pt x="80087" y="269087"/>
                  </a:lnTo>
                  <a:cubicBezTo>
                    <a:pt x="58847" y="269087"/>
                    <a:pt x="38476" y="260649"/>
                    <a:pt x="23457" y="245630"/>
                  </a:cubicBezTo>
                  <a:cubicBezTo>
                    <a:pt x="8438" y="230611"/>
                    <a:pt x="0" y="210240"/>
                    <a:pt x="0" y="189000"/>
                  </a:cubicBezTo>
                  <a:lnTo>
                    <a:pt x="0" y="80087"/>
                  </a:lnTo>
                  <a:cubicBezTo>
                    <a:pt x="0" y="58847"/>
                    <a:pt x="8438" y="38476"/>
                    <a:pt x="23457" y="23457"/>
                  </a:cubicBezTo>
                  <a:cubicBezTo>
                    <a:pt x="38476" y="8438"/>
                    <a:pt x="58847" y="0"/>
                    <a:pt x="8008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1273004" cy="364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60"/>
                </a:lnSpc>
              </a:pPr>
              <a:r>
                <a:rPr lang="en-US" sz="42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has clear purpose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295906" y="4724555"/>
            <a:ext cx="4833436" cy="1021690"/>
            <a:chOff x="0" y="0"/>
            <a:chExt cx="1273004" cy="2690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73004" cy="269087"/>
            </a:xfrm>
            <a:custGeom>
              <a:avLst/>
              <a:gdLst/>
              <a:ahLst/>
              <a:cxnLst/>
              <a:rect r="r" b="b" t="t" l="l"/>
              <a:pathLst>
                <a:path h="269087" w="1273004">
                  <a:moveTo>
                    <a:pt x="80087" y="0"/>
                  </a:moveTo>
                  <a:lnTo>
                    <a:pt x="1192917" y="0"/>
                  </a:lnTo>
                  <a:cubicBezTo>
                    <a:pt x="1214157" y="0"/>
                    <a:pt x="1234527" y="8438"/>
                    <a:pt x="1249547" y="23457"/>
                  </a:cubicBezTo>
                  <a:cubicBezTo>
                    <a:pt x="1264566" y="38476"/>
                    <a:pt x="1273004" y="58847"/>
                    <a:pt x="1273004" y="80087"/>
                  </a:cubicBezTo>
                  <a:lnTo>
                    <a:pt x="1273004" y="189000"/>
                  </a:lnTo>
                  <a:cubicBezTo>
                    <a:pt x="1273004" y="233231"/>
                    <a:pt x="1237147" y="269087"/>
                    <a:pt x="1192917" y="269087"/>
                  </a:cubicBezTo>
                  <a:lnTo>
                    <a:pt x="80087" y="269087"/>
                  </a:lnTo>
                  <a:cubicBezTo>
                    <a:pt x="58847" y="269087"/>
                    <a:pt x="38476" y="260649"/>
                    <a:pt x="23457" y="245630"/>
                  </a:cubicBezTo>
                  <a:cubicBezTo>
                    <a:pt x="8438" y="230611"/>
                    <a:pt x="0" y="210240"/>
                    <a:pt x="0" y="189000"/>
                  </a:cubicBezTo>
                  <a:lnTo>
                    <a:pt x="0" y="80087"/>
                  </a:lnTo>
                  <a:cubicBezTo>
                    <a:pt x="0" y="58847"/>
                    <a:pt x="8438" y="38476"/>
                    <a:pt x="23457" y="23457"/>
                  </a:cubicBezTo>
                  <a:cubicBezTo>
                    <a:pt x="38476" y="8438"/>
                    <a:pt x="58847" y="0"/>
                    <a:pt x="8008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1273004" cy="364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60"/>
                </a:lnSpc>
              </a:pPr>
              <a:r>
                <a:rPr lang="en-US" sz="42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tells a story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295906" y="6105328"/>
            <a:ext cx="4833436" cy="1021690"/>
            <a:chOff x="0" y="0"/>
            <a:chExt cx="1273004" cy="26908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3004" cy="269087"/>
            </a:xfrm>
            <a:custGeom>
              <a:avLst/>
              <a:gdLst/>
              <a:ahLst/>
              <a:cxnLst/>
              <a:rect r="r" b="b" t="t" l="l"/>
              <a:pathLst>
                <a:path h="269087" w="1273004">
                  <a:moveTo>
                    <a:pt x="80087" y="0"/>
                  </a:moveTo>
                  <a:lnTo>
                    <a:pt x="1192917" y="0"/>
                  </a:lnTo>
                  <a:cubicBezTo>
                    <a:pt x="1214157" y="0"/>
                    <a:pt x="1234527" y="8438"/>
                    <a:pt x="1249547" y="23457"/>
                  </a:cubicBezTo>
                  <a:cubicBezTo>
                    <a:pt x="1264566" y="38476"/>
                    <a:pt x="1273004" y="58847"/>
                    <a:pt x="1273004" y="80087"/>
                  </a:cubicBezTo>
                  <a:lnTo>
                    <a:pt x="1273004" y="189000"/>
                  </a:lnTo>
                  <a:cubicBezTo>
                    <a:pt x="1273004" y="233231"/>
                    <a:pt x="1237147" y="269087"/>
                    <a:pt x="1192917" y="269087"/>
                  </a:cubicBezTo>
                  <a:lnTo>
                    <a:pt x="80087" y="269087"/>
                  </a:lnTo>
                  <a:cubicBezTo>
                    <a:pt x="58847" y="269087"/>
                    <a:pt x="38476" y="260649"/>
                    <a:pt x="23457" y="245630"/>
                  </a:cubicBezTo>
                  <a:cubicBezTo>
                    <a:pt x="8438" y="230611"/>
                    <a:pt x="0" y="210240"/>
                    <a:pt x="0" y="189000"/>
                  </a:cubicBezTo>
                  <a:lnTo>
                    <a:pt x="0" y="80087"/>
                  </a:lnTo>
                  <a:cubicBezTo>
                    <a:pt x="0" y="58847"/>
                    <a:pt x="8438" y="38476"/>
                    <a:pt x="23457" y="23457"/>
                  </a:cubicBezTo>
                  <a:cubicBezTo>
                    <a:pt x="38476" y="8438"/>
                    <a:pt x="58847" y="0"/>
                    <a:pt x="8008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1273004" cy="364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60"/>
                </a:lnSpc>
              </a:pPr>
              <a:r>
                <a:rPr lang="en-US" sz="42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easy navigation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065449" y="6105336"/>
            <a:ext cx="4833436" cy="1021690"/>
            <a:chOff x="0" y="0"/>
            <a:chExt cx="1273004" cy="26908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3004" cy="269087"/>
            </a:xfrm>
            <a:custGeom>
              <a:avLst/>
              <a:gdLst/>
              <a:ahLst/>
              <a:cxnLst/>
              <a:rect r="r" b="b" t="t" l="l"/>
              <a:pathLst>
                <a:path h="269087" w="1273004">
                  <a:moveTo>
                    <a:pt x="80087" y="0"/>
                  </a:moveTo>
                  <a:lnTo>
                    <a:pt x="1192917" y="0"/>
                  </a:lnTo>
                  <a:cubicBezTo>
                    <a:pt x="1214157" y="0"/>
                    <a:pt x="1234527" y="8438"/>
                    <a:pt x="1249547" y="23457"/>
                  </a:cubicBezTo>
                  <a:cubicBezTo>
                    <a:pt x="1264566" y="38476"/>
                    <a:pt x="1273004" y="58847"/>
                    <a:pt x="1273004" y="80087"/>
                  </a:cubicBezTo>
                  <a:lnTo>
                    <a:pt x="1273004" y="189000"/>
                  </a:lnTo>
                  <a:cubicBezTo>
                    <a:pt x="1273004" y="233231"/>
                    <a:pt x="1237147" y="269087"/>
                    <a:pt x="1192917" y="269087"/>
                  </a:cubicBezTo>
                  <a:lnTo>
                    <a:pt x="80087" y="269087"/>
                  </a:lnTo>
                  <a:cubicBezTo>
                    <a:pt x="58847" y="269087"/>
                    <a:pt x="38476" y="260649"/>
                    <a:pt x="23457" y="245630"/>
                  </a:cubicBezTo>
                  <a:cubicBezTo>
                    <a:pt x="8438" y="230611"/>
                    <a:pt x="0" y="210240"/>
                    <a:pt x="0" y="189000"/>
                  </a:cubicBezTo>
                  <a:lnTo>
                    <a:pt x="0" y="80087"/>
                  </a:lnTo>
                  <a:cubicBezTo>
                    <a:pt x="0" y="58847"/>
                    <a:pt x="8438" y="38476"/>
                    <a:pt x="23457" y="23457"/>
                  </a:cubicBezTo>
                  <a:cubicBezTo>
                    <a:pt x="38476" y="8438"/>
                    <a:pt x="58847" y="0"/>
                    <a:pt x="8008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0"/>
              <a:ext cx="1273004" cy="364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60"/>
                </a:lnSpc>
              </a:pPr>
              <a:r>
                <a:rPr lang="en-US" sz="42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context-driven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633378" y="-476127"/>
            <a:ext cx="19554756" cy="2439770"/>
            <a:chOff x="0" y="0"/>
            <a:chExt cx="5150224" cy="6425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150224" cy="642573"/>
            </a:xfrm>
            <a:custGeom>
              <a:avLst/>
              <a:gdLst/>
              <a:ahLst/>
              <a:cxnLst/>
              <a:rect r="r" b="b" t="t" l="l"/>
              <a:pathLst>
                <a:path h="642573" w="5150224">
                  <a:moveTo>
                    <a:pt x="19795" y="0"/>
                  </a:moveTo>
                  <a:lnTo>
                    <a:pt x="5130428" y="0"/>
                  </a:lnTo>
                  <a:cubicBezTo>
                    <a:pt x="5135678" y="0"/>
                    <a:pt x="5140713" y="2086"/>
                    <a:pt x="5144426" y="5798"/>
                  </a:cubicBezTo>
                  <a:cubicBezTo>
                    <a:pt x="5148138" y="9510"/>
                    <a:pt x="5150224" y="14545"/>
                    <a:pt x="5150224" y="19795"/>
                  </a:cubicBezTo>
                  <a:lnTo>
                    <a:pt x="5150224" y="622778"/>
                  </a:lnTo>
                  <a:cubicBezTo>
                    <a:pt x="5150224" y="628028"/>
                    <a:pt x="5148138" y="633063"/>
                    <a:pt x="5144426" y="636775"/>
                  </a:cubicBezTo>
                  <a:cubicBezTo>
                    <a:pt x="5140713" y="640488"/>
                    <a:pt x="5135678" y="642573"/>
                    <a:pt x="5130428" y="642573"/>
                  </a:cubicBezTo>
                  <a:lnTo>
                    <a:pt x="19795" y="642573"/>
                  </a:lnTo>
                  <a:cubicBezTo>
                    <a:pt x="14545" y="642573"/>
                    <a:pt x="9510" y="640488"/>
                    <a:pt x="5798" y="636775"/>
                  </a:cubicBezTo>
                  <a:cubicBezTo>
                    <a:pt x="2086" y="633063"/>
                    <a:pt x="0" y="628028"/>
                    <a:pt x="0" y="622778"/>
                  </a:cubicBezTo>
                  <a:lnTo>
                    <a:pt x="0" y="19795"/>
                  </a:lnTo>
                  <a:cubicBezTo>
                    <a:pt x="0" y="14545"/>
                    <a:pt x="2086" y="9510"/>
                    <a:pt x="5798" y="5798"/>
                  </a:cubicBezTo>
                  <a:cubicBezTo>
                    <a:pt x="9510" y="2086"/>
                    <a:pt x="14545" y="0"/>
                    <a:pt x="19795" y="0"/>
                  </a:cubicBezTo>
                  <a:close/>
                </a:path>
              </a:pathLst>
            </a:custGeom>
            <a:solidFill>
              <a:srgbClr val="C9DAD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5150224" cy="6711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5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824532" y="3245235"/>
            <a:ext cx="5360013" cy="3713027"/>
          </a:xfrm>
          <a:custGeom>
            <a:avLst/>
            <a:gdLst/>
            <a:ahLst/>
            <a:cxnLst/>
            <a:rect r="r" b="b" t="t" l="l"/>
            <a:pathLst>
              <a:path h="3713027" w="5360013">
                <a:moveTo>
                  <a:pt x="0" y="0"/>
                </a:moveTo>
                <a:lnTo>
                  <a:pt x="5360013" y="0"/>
                </a:lnTo>
                <a:lnTo>
                  <a:pt x="5360013" y="3713027"/>
                </a:lnTo>
                <a:lnTo>
                  <a:pt x="0" y="37130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731323" y="3038372"/>
            <a:ext cx="10732145" cy="64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b="true" sz="4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What makes good Interactive content?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-584266" y="8321302"/>
            <a:ext cx="19456533" cy="2454633"/>
            <a:chOff x="0" y="0"/>
            <a:chExt cx="5124354" cy="64648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124354" cy="646488"/>
            </a:xfrm>
            <a:custGeom>
              <a:avLst/>
              <a:gdLst/>
              <a:ahLst/>
              <a:cxnLst/>
              <a:rect r="r" b="b" t="t" l="l"/>
              <a:pathLst>
                <a:path h="646488" w="5124354">
                  <a:moveTo>
                    <a:pt x="19895" y="0"/>
                  </a:moveTo>
                  <a:lnTo>
                    <a:pt x="5104459" y="0"/>
                  </a:lnTo>
                  <a:cubicBezTo>
                    <a:pt x="5109735" y="0"/>
                    <a:pt x="5114796" y="2096"/>
                    <a:pt x="5118527" y="5827"/>
                  </a:cubicBezTo>
                  <a:cubicBezTo>
                    <a:pt x="5122258" y="9558"/>
                    <a:pt x="5124354" y="14619"/>
                    <a:pt x="5124354" y="19895"/>
                  </a:cubicBezTo>
                  <a:lnTo>
                    <a:pt x="5124354" y="626592"/>
                  </a:lnTo>
                  <a:cubicBezTo>
                    <a:pt x="5124354" y="637580"/>
                    <a:pt x="5115447" y="646488"/>
                    <a:pt x="5104459" y="646488"/>
                  </a:cubicBezTo>
                  <a:lnTo>
                    <a:pt x="19895" y="646488"/>
                  </a:lnTo>
                  <a:cubicBezTo>
                    <a:pt x="8907" y="646488"/>
                    <a:pt x="0" y="637580"/>
                    <a:pt x="0" y="626592"/>
                  </a:cubicBezTo>
                  <a:lnTo>
                    <a:pt x="0" y="19895"/>
                  </a:lnTo>
                  <a:cubicBezTo>
                    <a:pt x="0" y="8907"/>
                    <a:pt x="8907" y="0"/>
                    <a:pt x="19895" y="0"/>
                  </a:cubicBezTo>
                  <a:close/>
                </a:path>
              </a:pathLst>
            </a:custGeom>
            <a:solidFill>
              <a:srgbClr val="C9DAD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5124354" cy="6750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5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653865" y="8704263"/>
            <a:ext cx="12980271" cy="1069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4"/>
              </a:lnSpc>
            </a:pPr>
            <a:r>
              <a:rPr lang="en-US" sz="34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Make sure that the interactions are easy to navigate and responsive across devices to prevent bounce rate.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615315"/>
            <a:ext cx="16230600" cy="845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55"/>
              </a:lnSpc>
              <a:spcBef>
                <a:spcPct val="0"/>
              </a:spcBef>
            </a:pPr>
            <a:r>
              <a:rPr lang="en-US" b="true" sz="5700">
                <a:solidFill>
                  <a:srgbClr val="00000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INTERACTIVE CONTENT CHECKLIST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E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7454" y="8303505"/>
            <a:ext cx="18649704" cy="2472430"/>
            <a:chOff x="0" y="0"/>
            <a:chExt cx="4911856" cy="6511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11856" cy="651175"/>
            </a:xfrm>
            <a:custGeom>
              <a:avLst/>
              <a:gdLst/>
              <a:ahLst/>
              <a:cxnLst/>
              <a:rect r="r" b="b" t="t" l="l"/>
              <a:pathLst>
                <a:path h="651175" w="4911856">
                  <a:moveTo>
                    <a:pt x="0" y="0"/>
                  </a:moveTo>
                  <a:lnTo>
                    <a:pt x="4911856" y="0"/>
                  </a:lnTo>
                  <a:lnTo>
                    <a:pt x="4911856" y="651175"/>
                  </a:lnTo>
                  <a:lnTo>
                    <a:pt x="0" y="651175"/>
                  </a:lnTo>
                  <a:close/>
                </a:path>
              </a:pathLst>
            </a:custGeom>
            <a:solidFill>
              <a:srgbClr val="9DB7B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4911856" cy="679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5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10062" y="2411239"/>
            <a:ext cx="13667875" cy="6600170"/>
            <a:chOff x="0" y="0"/>
            <a:chExt cx="18223833" cy="880022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8223833" cy="8800227"/>
              <a:chOff x="0" y="0"/>
              <a:chExt cx="3599770" cy="1738316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599769" cy="1738316"/>
              </a:xfrm>
              <a:custGeom>
                <a:avLst/>
                <a:gdLst/>
                <a:ahLst/>
                <a:cxnLst/>
                <a:rect r="r" b="b" t="t" l="l"/>
                <a:pathLst>
                  <a:path h="1738316" w="3599769">
                    <a:moveTo>
                      <a:pt x="28322" y="0"/>
                    </a:moveTo>
                    <a:lnTo>
                      <a:pt x="3571448" y="0"/>
                    </a:lnTo>
                    <a:cubicBezTo>
                      <a:pt x="3587090" y="0"/>
                      <a:pt x="3599769" y="12680"/>
                      <a:pt x="3599769" y="28322"/>
                    </a:cubicBezTo>
                    <a:lnTo>
                      <a:pt x="3599769" y="1709995"/>
                    </a:lnTo>
                    <a:cubicBezTo>
                      <a:pt x="3599769" y="1717506"/>
                      <a:pt x="3596785" y="1724710"/>
                      <a:pt x="3591474" y="1730021"/>
                    </a:cubicBezTo>
                    <a:cubicBezTo>
                      <a:pt x="3586163" y="1735332"/>
                      <a:pt x="3578959" y="1738316"/>
                      <a:pt x="3571448" y="1738316"/>
                    </a:cubicBezTo>
                    <a:lnTo>
                      <a:pt x="28322" y="1738316"/>
                    </a:lnTo>
                    <a:cubicBezTo>
                      <a:pt x="12680" y="1738316"/>
                      <a:pt x="0" y="1725636"/>
                      <a:pt x="0" y="1709995"/>
                    </a:cubicBezTo>
                    <a:lnTo>
                      <a:pt x="0" y="28322"/>
                    </a:lnTo>
                    <a:cubicBezTo>
                      <a:pt x="0" y="12680"/>
                      <a:pt x="12680" y="0"/>
                      <a:pt x="28322" y="0"/>
                    </a:cubicBezTo>
                    <a:close/>
                  </a:path>
                </a:pathLst>
              </a:custGeom>
              <a:solidFill>
                <a:srgbClr val="F8C64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3599770" cy="17668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5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351179" y="300523"/>
              <a:ext cx="17521476" cy="8199180"/>
              <a:chOff x="0" y="0"/>
              <a:chExt cx="3461032" cy="161959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461032" cy="1619591"/>
              </a:xfrm>
              <a:custGeom>
                <a:avLst/>
                <a:gdLst/>
                <a:ahLst/>
                <a:cxnLst/>
                <a:rect r="r" b="b" t="t" l="l"/>
                <a:pathLst>
                  <a:path h="1619591" w="3461032">
                    <a:moveTo>
                      <a:pt x="29457" y="0"/>
                    </a:moveTo>
                    <a:lnTo>
                      <a:pt x="3431575" y="0"/>
                    </a:lnTo>
                    <a:cubicBezTo>
                      <a:pt x="3439388" y="0"/>
                      <a:pt x="3446880" y="3103"/>
                      <a:pt x="3452404" y="8628"/>
                    </a:cubicBezTo>
                    <a:cubicBezTo>
                      <a:pt x="3457929" y="14152"/>
                      <a:pt x="3461032" y="21644"/>
                      <a:pt x="3461032" y="29457"/>
                    </a:cubicBezTo>
                    <a:lnTo>
                      <a:pt x="3461032" y="1590134"/>
                    </a:lnTo>
                    <a:cubicBezTo>
                      <a:pt x="3461032" y="1606403"/>
                      <a:pt x="3447844" y="1619591"/>
                      <a:pt x="3431575" y="1619591"/>
                    </a:cubicBezTo>
                    <a:lnTo>
                      <a:pt x="29457" y="1619591"/>
                    </a:lnTo>
                    <a:cubicBezTo>
                      <a:pt x="13188" y="1619591"/>
                      <a:pt x="0" y="1606403"/>
                      <a:pt x="0" y="1590134"/>
                    </a:cubicBezTo>
                    <a:lnTo>
                      <a:pt x="0" y="29457"/>
                    </a:lnTo>
                    <a:cubicBezTo>
                      <a:pt x="0" y="13188"/>
                      <a:pt x="13188" y="0"/>
                      <a:pt x="294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3461032" cy="16481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50"/>
                  </a:lnSpc>
                </a:pPr>
              </a:p>
            </p:txBody>
          </p:sp>
        </p:grpSp>
      </p:grpSp>
      <p:sp>
        <p:nvSpPr>
          <p:cNvPr name="TextBox 12" id="12"/>
          <p:cNvSpPr txBox="true"/>
          <p:nvPr/>
        </p:nvSpPr>
        <p:spPr>
          <a:xfrm rot="0">
            <a:off x="3381436" y="2953202"/>
            <a:ext cx="11525128" cy="544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75"/>
              </a:lnSpc>
            </a:pPr>
            <a:r>
              <a:rPr lang="en-US" sz="43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The time or tools to create elaborate animations for interactions can be complicated and expensive. Instead, try:</a:t>
            </a:r>
          </a:p>
          <a:p>
            <a:pPr algn="l" marL="928376" indent="-464188" lvl="1">
              <a:lnSpc>
                <a:spcPts val="5375"/>
              </a:lnSpc>
              <a:buFont typeface="Arial"/>
              <a:buChar char="•"/>
            </a:pPr>
            <a:r>
              <a:rPr lang="en-US" sz="43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Text-based quizzes</a:t>
            </a:r>
          </a:p>
          <a:p>
            <a:pPr algn="l" marL="928376" indent="-464188" lvl="1">
              <a:lnSpc>
                <a:spcPts val="5375"/>
              </a:lnSpc>
              <a:buFont typeface="Arial"/>
              <a:buChar char="•"/>
            </a:pPr>
            <a:r>
              <a:rPr lang="en-US" sz="43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Encourage use of comment section for direct engagement</a:t>
            </a:r>
          </a:p>
          <a:p>
            <a:pPr algn="l" marL="928376" indent="-464188" lvl="1">
              <a:lnSpc>
                <a:spcPts val="5375"/>
              </a:lnSpc>
              <a:buFont typeface="Arial"/>
              <a:buChar char="•"/>
            </a:pPr>
            <a:r>
              <a:rPr lang="en-US" sz="43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 </a:t>
            </a:r>
            <a:r>
              <a:rPr lang="en-US" sz="4300" u="sng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  <a:hlinkClick r:id="rId2" tooltip="https://literaryguides.com/an-introduction-to-unique-literary-genre/#elementor-toc__heading-anchor-14"/>
              </a:rPr>
              <a:t>ergodic narration</a:t>
            </a:r>
            <a:r>
              <a:rPr lang="en-US" sz="43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in your post.</a:t>
            </a:r>
          </a:p>
          <a:p>
            <a:pPr algn="l" marL="928376" indent="-464188" lvl="1">
              <a:lnSpc>
                <a:spcPts val="5375"/>
              </a:lnSpc>
              <a:buFont typeface="Arial"/>
              <a:buChar char="•"/>
            </a:pPr>
            <a:r>
              <a:rPr lang="en-US" sz="43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Haptics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16070" y="4765538"/>
            <a:ext cx="3027468" cy="5521462"/>
          </a:xfrm>
          <a:custGeom>
            <a:avLst/>
            <a:gdLst/>
            <a:ahLst/>
            <a:cxnLst/>
            <a:rect r="r" b="b" t="t" l="l"/>
            <a:pathLst>
              <a:path h="5521462" w="3027468">
                <a:moveTo>
                  <a:pt x="0" y="0"/>
                </a:moveTo>
                <a:lnTo>
                  <a:pt x="3027468" y="0"/>
                </a:lnTo>
                <a:lnTo>
                  <a:pt x="3027468" y="5521462"/>
                </a:lnTo>
                <a:lnTo>
                  <a:pt x="0" y="5521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true" flipV="false" rot="0">
            <a:off x="14906564" y="4765538"/>
            <a:ext cx="3221814" cy="5489212"/>
          </a:xfrm>
          <a:custGeom>
            <a:avLst/>
            <a:gdLst/>
            <a:ahLst/>
            <a:cxnLst/>
            <a:rect r="r" b="b" t="t" l="l"/>
            <a:pathLst>
              <a:path h="5489212" w="3221814">
                <a:moveTo>
                  <a:pt x="3221814" y="0"/>
                </a:moveTo>
                <a:lnTo>
                  <a:pt x="0" y="0"/>
                </a:lnTo>
                <a:lnTo>
                  <a:pt x="0" y="5489211"/>
                </a:lnTo>
                <a:lnTo>
                  <a:pt x="3221814" y="5489211"/>
                </a:lnTo>
                <a:lnTo>
                  <a:pt x="322181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5" id="15"/>
          <p:cNvSpPr txBox="true"/>
          <p:nvPr/>
        </p:nvSpPr>
        <p:spPr>
          <a:xfrm rot="0">
            <a:off x="1116939" y="391939"/>
            <a:ext cx="16142361" cy="178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00"/>
              </a:lnSpc>
              <a:spcBef>
                <a:spcPct val="0"/>
              </a:spcBef>
            </a:pPr>
            <a:r>
              <a:rPr lang="en-US" b="true" sz="6000">
                <a:solidFill>
                  <a:srgbClr val="00000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INTERACTION CAN EXIST WITHOUT ANIMATION/MOVEMENT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9DA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7454" y="9779055"/>
            <a:ext cx="18649704" cy="996879"/>
            <a:chOff x="0" y="0"/>
            <a:chExt cx="4911856" cy="2625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11856" cy="262553"/>
            </a:xfrm>
            <a:custGeom>
              <a:avLst/>
              <a:gdLst/>
              <a:ahLst/>
              <a:cxnLst/>
              <a:rect r="r" b="b" t="t" l="l"/>
              <a:pathLst>
                <a:path h="262553" w="4911856">
                  <a:moveTo>
                    <a:pt x="0" y="0"/>
                  </a:moveTo>
                  <a:lnTo>
                    <a:pt x="4911856" y="0"/>
                  </a:lnTo>
                  <a:lnTo>
                    <a:pt x="4911856" y="262553"/>
                  </a:lnTo>
                  <a:lnTo>
                    <a:pt x="0" y="262553"/>
                  </a:lnTo>
                  <a:close/>
                </a:path>
              </a:pathLst>
            </a:custGeom>
            <a:solidFill>
              <a:srgbClr val="9DB7B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4911856" cy="2911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5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65775" y="-476127"/>
            <a:ext cx="10556115" cy="11304333"/>
            <a:chOff x="0" y="0"/>
            <a:chExt cx="2780211" cy="29772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80211" cy="2977273"/>
            </a:xfrm>
            <a:custGeom>
              <a:avLst/>
              <a:gdLst/>
              <a:ahLst/>
              <a:cxnLst/>
              <a:rect r="r" b="b" t="t" l="l"/>
              <a:pathLst>
                <a:path h="2977273" w="2780211">
                  <a:moveTo>
                    <a:pt x="36670" y="0"/>
                  </a:moveTo>
                  <a:lnTo>
                    <a:pt x="2743541" y="0"/>
                  </a:lnTo>
                  <a:cubicBezTo>
                    <a:pt x="2763794" y="0"/>
                    <a:pt x="2780211" y="16418"/>
                    <a:pt x="2780211" y="36670"/>
                  </a:cubicBezTo>
                  <a:lnTo>
                    <a:pt x="2780211" y="2940602"/>
                  </a:lnTo>
                  <a:cubicBezTo>
                    <a:pt x="2780211" y="2960855"/>
                    <a:pt x="2763794" y="2977273"/>
                    <a:pt x="2743541" y="2977273"/>
                  </a:cubicBezTo>
                  <a:lnTo>
                    <a:pt x="36670" y="2977273"/>
                  </a:lnTo>
                  <a:cubicBezTo>
                    <a:pt x="16418" y="2977273"/>
                    <a:pt x="0" y="2960855"/>
                    <a:pt x="0" y="2940602"/>
                  </a:cubicBezTo>
                  <a:lnTo>
                    <a:pt x="0" y="36670"/>
                  </a:lnTo>
                  <a:cubicBezTo>
                    <a:pt x="0" y="16418"/>
                    <a:pt x="16418" y="0"/>
                    <a:pt x="36670" y="0"/>
                  </a:cubicBezTo>
                  <a:close/>
                </a:path>
              </a:pathLst>
            </a:custGeom>
            <a:solidFill>
              <a:srgbClr val="C6E4F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780211" cy="30058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953657" y="1028700"/>
            <a:ext cx="6811590" cy="4147339"/>
            <a:chOff x="0" y="0"/>
            <a:chExt cx="9082121" cy="5529785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9082121" cy="5529785"/>
              <a:chOff x="0" y="0"/>
              <a:chExt cx="1793999" cy="1092303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793999" cy="1092303"/>
              </a:xfrm>
              <a:custGeom>
                <a:avLst/>
                <a:gdLst/>
                <a:ahLst/>
                <a:cxnLst/>
                <a:rect r="r" b="b" t="t" l="l"/>
                <a:pathLst>
                  <a:path h="1092303" w="1793999">
                    <a:moveTo>
                      <a:pt x="56829" y="0"/>
                    </a:moveTo>
                    <a:lnTo>
                      <a:pt x="1737170" y="0"/>
                    </a:lnTo>
                    <a:cubicBezTo>
                      <a:pt x="1752242" y="0"/>
                      <a:pt x="1766697" y="5987"/>
                      <a:pt x="1777354" y="16645"/>
                    </a:cubicBezTo>
                    <a:cubicBezTo>
                      <a:pt x="1788012" y="27302"/>
                      <a:pt x="1793999" y="41757"/>
                      <a:pt x="1793999" y="56829"/>
                    </a:cubicBezTo>
                    <a:lnTo>
                      <a:pt x="1793999" y="1035474"/>
                    </a:lnTo>
                    <a:cubicBezTo>
                      <a:pt x="1793999" y="1066860"/>
                      <a:pt x="1768556" y="1092303"/>
                      <a:pt x="1737170" y="1092303"/>
                    </a:cubicBezTo>
                    <a:lnTo>
                      <a:pt x="56829" y="1092303"/>
                    </a:lnTo>
                    <a:cubicBezTo>
                      <a:pt x="25443" y="1092303"/>
                      <a:pt x="0" y="1066860"/>
                      <a:pt x="0" y="1035474"/>
                    </a:cubicBezTo>
                    <a:lnTo>
                      <a:pt x="0" y="56829"/>
                    </a:lnTo>
                    <a:cubicBezTo>
                      <a:pt x="0" y="25443"/>
                      <a:pt x="25443" y="0"/>
                      <a:pt x="56829" y="0"/>
                    </a:cubicBezTo>
                    <a:close/>
                  </a:path>
                </a:pathLst>
              </a:custGeom>
              <a:solidFill>
                <a:srgbClr val="F8C64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1793999" cy="112087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331330" y="340876"/>
              <a:ext cx="8419460" cy="4875685"/>
              <a:chOff x="0" y="0"/>
              <a:chExt cx="1663103" cy="963098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663103" cy="963098"/>
              </a:xfrm>
              <a:custGeom>
                <a:avLst/>
                <a:gdLst/>
                <a:ahLst/>
                <a:cxnLst/>
                <a:rect r="r" b="b" t="t" l="l"/>
                <a:pathLst>
                  <a:path h="963098" w="1663103">
                    <a:moveTo>
                      <a:pt x="61302" y="0"/>
                    </a:moveTo>
                    <a:lnTo>
                      <a:pt x="1601801" y="0"/>
                    </a:lnTo>
                    <a:cubicBezTo>
                      <a:pt x="1635657" y="0"/>
                      <a:pt x="1663103" y="27446"/>
                      <a:pt x="1663103" y="61302"/>
                    </a:cubicBezTo>
                    <a:lnTo>
                      <a:pt x="1663103" y="901797"/>
                    </a:lnTo>
                    <a:cubicBezTo>
                      <a:pt x="1663103" y="935653"/>
                      <a:pt x="1635657" y="963098"/>
                      <a:pt x="1601801" y="963098"/>
                    </a:cubicBezTo>
                    <a:lnTo>
                      <a:pt x="61302" y="963098"/>
                    </a:lnTo>
                    <a:cubicBezTo>
                      <a:pt x="27446" y="963098"/>
                      <a:pt x="0" y="935653"/>
                      <a:pt x="0" y="901797"/>
                    </a:cubicBezTo>
                    <a:lnTo>
                      <a:pt x="0" y="61302"/>
                    </a:lnTo>
                    <a:cubicBezTo>
                      <a:pt x="0" y="27446"/>
                      <a:pt x="27446" y="0"/>
                      <a:pt x="61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28575"/>
                <a:ext cx="1663103" cy="99167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</p:grpSp>
      <p:grpSp>
        <p:nvGrpSpPr>
          <p:cNvPr name="Group 15" id="15"/>
          <p:cNvGrpSpPr/>
          <p:nvPr/>
        </p:nvGrpSpPr>
        <p:grpSpPr>
          <a:xfrm rot="0">
            <a:off x="1303083" y="7933960"/>
            <a:ext cx="8046371" cy="1430369"/>
            <a:chOff x="0" y="0"/>
            <a:chExt cx="10728495" cy="1907159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10728495" cy="1907159"/>
              <a:chOff x="0" y="0"/>
              <a:chExt cx="2119209" cy="37672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119209" cy="376723"/>
              </a:xfrm>
              <a:custGeom>
                <a:avLst/>
                <a:gdLst/>
                <a:ahLst/>
                <a:cxnLst/>
                <a:rect r="r" b="b" t="t" l="l"/>
                <a:pathLst>
                  <a:path h="376723" w="2119209">
                    <a:moveTo>
                      <a:pt x="48108" y="0"/>
                    </a:moveTo>
                    <a:lnTo>
                      <a:pt x="2071101" y="0"/>
                    </a:lnTo>
                    <a:cubicBezTo>
                      <a:pt x="2083860" y="0"/>
                      <a:pt x="2096096" y="5069"/>
                      <a:pt x="2105118" y="14091"/>
                    </a:cubicBezTo>
                    <a:cubicBezTo>
                      <a:pt x="2114140" y="23113"/>
                      <a:pt x="2119209" y="35349"/>
                      <a:pt x="2119209" y="48108"/>
                    </a:cubicBezTo>
                    <a:lnTo>
                      <a:pt x="2119209" y="328615"/>
                    </a:lnTo>
                    <a:cubicBezTo>
                      <a:pt x="2119209" y="341374"/>
                      <a:pt x="2114140" y="353610"/>
                      <a:pt x="2105118" y="362632"/>
                    </a:cubicBezTo>
                    <a:cubicBezTo>
                      <a:pt x="2096096" y="371654"/>
                      <a:pt x="2083860" y="376723"/>
                      <a:pt x="2071101" y="376723"/>
                    </a:cubicBezTo>
                    <a:lnTo>
                      <a:pt x="48108" y="376723"/>
                    </a:lnTo>
                    <a:cubicBezTo>
                      <a:pt x="35349" y="376723"/>
                      <a:pt x="23113" y="371654"/>
                      <a:pt x="14091" y="362632"/>
                    </a:cubicBezTo>
                    <a:cubicBezTo>
                      <a:pt x="5069" y="353610"/>
                      <a:pt x="0" y="341374"/>
                      <a:pt x="0" y="328615"/>
                    </a:cubicBezTo>
                    <a:lnTo>
                      <a:pt x="0" y="48108"/>
                    </a:lnTo>
                    <a:cubicBezTo>
                      <a:pt x="0" y="35349"/>
                      <a:pt x="5069" y="23113"/>
                      <a:pt x="14091" y="14091"/>
                    </a:cubicBezTo>
                    <a:cubicBezTo>
                      <a:pt x="23113" y="5069"/>
                      <a:pt x="35349" y="0"/>
                      <a:pt x="48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2119209" cy="40529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541997" y="298682"/>
              <a:ext cx="9644500" cy="12907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80"/>
                </a:lnSpc>
              </a:pPr>
              <a:r>
                <a:rPr lang="en-US" b="true" sz="3200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You are ready to interact with your niche audience.</a:t>
              </a:r>
            </a:p>
          </p:txBody>
        </p:sp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018447" y="2533152"/>
            <a:ext cx="4615642" cy="5157142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11675050" y="1610042"/>
            <a:ext cx="5368804" cy="269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Beyond the screen, beyond the line</a:t>
            </a:r>
          </a:p>
          <a:p>
            <a:pPr algn="ctr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Where human and machine combine</a:t>
            </a:r>
          </a:p>
          <a:p>
            <a:pPr algn="ctr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Interactive - a tender art</a:t>
            </a:r>
          </a:p>
          <a:p>
            <a:pPr algn="ctr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Where technology meets the heart</a:t>
            </a:r>
          </a:p>
          <a:p>
            <a:pPr algn="ctr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Tap</a:t>
            </a:r>
          </a:p>
          <a:p>
            <a:pPr algn="ctr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Swipe</a:t>
            </a:r>
          </a:p>
          <a:p>
            <a:pPr algn="ctr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Engage</a:t>
            </a:r>
          </a:p>
          <a:p>
            <a:pPr algn="ctr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The poem itself becomes your stage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95448" y="1249686"/>
            <a:ext cx="9261640" cy="806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25"/>
              </a:lnSpc>
              <a:spcBef>
                <a:spcPct val="0"/>
              </a:spcBef>
            </a:pPr>
            <a:r>
              <a:rPr lang="en-US" b="true" sz="5500">
                <a:solidFill>
                  <a:srgbClr val="00000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CONGRATULATIONS!</a:t>
            </a:r>
            <a:r>
              <a:rPr lang="en-US" b="true" sz="5500">
                <a:solidFill>
                  <a:srgbClr val="000000"/>
                </a:solidFill>
                <a:latin typeface="Cy Grotesk Wide Bold"/>
                <a:ea typeface="Cy Grotesk Wide Bold"/>
                <a:cs typeface="Cy Grotesk Wide Bold"/>
                <a:sym typeface="Cy Grotesk Wide Bold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DAGaebVmyrs</dc:identifier>
  <dcterms:modified xsi:type="dcterms:W3CDTF">2011-08-01T06:04:30Z</dcterms:modified>
  <cp:revision>1</cp:revision>
  <dc:title>Writing and Fixing Sentences Education Presentation in Blue White Simple Lined Style</dc:title>
</cp:coreProperties>
</file>